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249"/>
    <a:srgbClr val="FF9933"/>
    <a:srgbClr val="FF33CC"/>
    <a:srgbClr val="FF66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87" autoAdjust="0"/>
    <p:restoredTop sz="94668" autoAdjust="0"/>
  </p:normalViewPr>
  <p:slideViewPr>
    <p:cSldViewPr>
      <p:cViewPr varScale="1">
        <p:scale>
          <a:sx n="72" d="100"/>
          <a:sy n="72" d="100"/>
        </p:scale>
        <p:origin x="198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5E080E-77D8-4776-9665-6159077589AB}" type="datetimeFigureOut">
              <a:rPr kumimoji="1" lang="ja-JP" altLang="en-US" smtClean="0"/>
              <a:t>2024/11/7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3488"/>
            <a:ext cx="44402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24C2D-9311-4917-B9CF-45F93E256B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1998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631FCF-6EC4-4263-B1AC-4AA86078E0B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1678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7A70-F467-4274-B455-D22E0ED165BA}" type="datetimeFigureOut">
              <a:rPr kumimoji="1" lang="ja-JP" altLang="en-US" smtClean="0"/>
              <a:t>2024/11/7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3882-3662-4654-A9F8-D67330F2D5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2387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7A70-F467-4274-B455-D22E0ED165BA}" type="datetimeFigureOut">
              <a:rPr kumimoji="1" lang="ja-JP" altLang="en-US" smtClean="0"/>
              <a:t>2024/11/7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3882-3662-4654-A9F8-D67330F2D5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5814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7A70-F467-4274-B455-D22E0ED165BA}" type="datetimeFigureOut">
              <a:rPr kumimoji="1" lang="ja-JP" altLang="en-US" smtClean="0"/>
              <a:t>2024/11/7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3882-3662-4654-A9F8-D67330F2D5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5516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7A70-F467-4274-B455-D22E0ED165BA}" type="datetimeFigureOut">
              <a:rPr kumimoji="1" lang="ja-JP" altLang="en-US" smtClean="0"/>
              <a:t>2024/11/7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3882-3662-4654-A9F8-D67330F2D5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1428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7A70-F467-4274-B455-D22E0ED165BA}" type="datetimeFigureOut">
              <a:rPr kumimoji="1" lang="ja-JP" altLang="en-US" smtClean="0"/>
              <a:t>2024/11/7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3882-3662-4654-A9F8-D67330F2D5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1576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7A70-F467-4274-B455-D22E0ED165BA}" type="datetimeFigureOut">
              <a:rPr kumimoji="1" lang="ja-JP" altLang="en-US" smtClean="0"/>
              <a:t>2024/11/7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3882-3662-4654-A9F8-D67330F2D5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3568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7A70-F467-4274-B455-D22E0ED165BA}" type="datetimeFigureOut">
              <a:rPr kumimoji="1" lang="ja-JP" altLang="en-US" smtClean="0"/>
              <a:t>2024/11/7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3882-3662-4654-A9F8-D67330F2D5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68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7A70-F467-4274-B455-D22E0ED165BA}" type="datetimeFigureOut">
              <a:rPr kumimoji="1" lang="ja-JP" altLang="en-US" smtClean="0"/>
              <a:t>2024/11/7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3882-3662-4654-A9F8-D67330F2D5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2336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7A70-F467-4274-B455-D22E0ED165BA}" type="datetimeFigureOut">
              <a:rPr kumimoji="1" lang="ja-JP" altLang="en-US" smtClean="0"/>
              <a:t>2024/11/7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3882-3662-4654-A9F8-D67330F2D5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8880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7A70-F467-4274-B455-D22E0ED165BA}" type="datetimeFigureOut">
              <a:rPr kumimoji="1" lang="ja-JP" altLang="en-US" smtClean="0"/>
              <a:t>2024/11/7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3882-3662-4654-A9F8-D67330F2D5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6681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7A70-F467-4274-B455-D22E0ED165BA}" type="datetimeFigureOut">
              <a:rPr kumimoji="1" lang="ja-JP" altLang="en-US" smtClean="0"/>
              <a:t>2024/11/7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3882-3662-4654-A9F8-D67330F2D5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1569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07A70-F467-4274-B455-D22E0ED165BA}" type="datetimeFigureOut">
              <a:rPr kumimoji="1" lang="ja-JP" altLang="en-US" smtClean="0"/>
              <a:t>2024/11/7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1B3882-3662-4654-A9F8-D67330F2D5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3894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gif"/><Relationship Id="rId4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図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343" y="5893042"/>
            <a:ext cx="388024" cy="385636"/>
          </a:xfrm>
          <a:prstGeom prst="rect">
            <a:avLst/>
          </a:prstGeom>
        </p:spPr>
      </p:pic>
      <p:sp>
        <p:nvSpPr>
          <p:cNvPr id="23" name="テキスト ボックス 22"/>
          <p:cNvSpPr txBox="1"/>
          <p:nvPr/>
        </p:nvSpPr>
        <p:spPr>
          <a:xfrm>
            <a:off x="4187916" y="5853216"/>
            <a:ext cx="16706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latin typeface="AR PハイカラＰＯＰ体H" panose="020B0600010101010101" pitchFamily="50" charset="-128"/>
                <a:ea typeface="AR PハイカラＰＯＰ体H" panose="020B0600010101010101" pitchFamily="50" charset="-128"/>
              </a:rPr>
              <a:t>市民生活支援センター</a:t>
            </a: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4374170" y="6008899"/>
            <a:ext cx="1133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b="1" spc="300" dirty="0">
                <a:latin typeface="AR PハイカラＰＯＰ体H" panose="020B0600010101010101" pitchFamily="50" charset="-128"/>
                <a:ea typeface="AR PハイカラＰＯＰ体H" panose="020B0600010101010101" pitchFamily="50" charset="-128"/>
              </a:rPr>
              <a:t>ふくしの家</a:t>
            </a:r>
          </a:p>
        </p:txBody>
      </p:sp>
      <p:cxnSp>
        <p:nvCxnSpPr>
          <p:cNvPr id="26" name="直線コネクタ 25"/>
          <p:cNvCxnSpPr/>
          <p:nvPr/>
        </p:nvCxnSpPr>
        <p:spPr>
          <a:xfrm flipH="1">
            <a:off x="3259985" y="5747764"/>
            <a:ext cx="259858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/>
          <p:cNvSpPr txBox="1"/>
          <p:nvPr/>
        </p:nvSpPr>
        <p:spPr>
          <a:xfrm>
            <a:off x="3219722" y="6258491"/>
            <a:ext cx="273344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50" dirty="0"/>
              <a:t>佐賀市鍋島三丁目</a:t>
            </a:r>
            <a:r>
              <a:rPr kumimoji="1" lang="en-US" altLang="ja-JP" sz="1050" dirty="0"/>
              <a:t>3-20</a:t>
            </a:r>
            <a:r>
              <a:rPr kumimoji="1" lang="ja-JP" altLang="en-US" sz="1050" dirty="0"/>
              <a:t>　鍋島ｼｪｽﾄﾊｰﾓﾆｰ</a:t>
            </a:r>
            <a:r>
              <a:rPr kumimoji="1" lang="en-US" altLang="ja-JP" sz="1050" dirty="0"/>
              <a:t>3</a:t>
            </a:r>
            <a:r>
              <a:rPr kumimoji="1" lang="ja-JP" altLang="en-US" sz="1050" dirty="0"/>
              <a:t>Ｆ</a:t>
            </a:r>
            <a:endParaRPr kumimoji="1" lang="en-US" altLang="ja-JP" sz="1050" dirty="0"/>
          </a:p>
          <a:p>
            <a:r>
              <a:rPr lang="ja-JP" altLang="en-US" sz="1050" dirty="0"/>
              <a:t>☎</a:t>
            </a:r>
            <a:r>
              <a:rPr lang="en-US" altLang="ja-JP" sz="1050" dirty="0"/>
              <a:t>0952-36-6865  </a:t>
            </a:r>
            <a:r>
              <a:rPr lang="ja-JP" altLang="en-US" sz="1050" dirty="0"/>
              <a:t>ＦＡＸ</a:t>
            </a:r>
            <a:r>
              <a:rPr lang="en-US" altLang="ja-JP" sz="1050" dirty="0"/>
              <a:t>0952-36-6895</a:t>
            </a:r>
            <a:endParaRPr kumimoji="1" lang="ja-JP" altLang="en-US" sz="1050" dirty="0"/>
          </a:p>
        </p:txBody>
      </p:sp>
      <p:sp>
        <p:nvSpPr>
          <p:cNvPr id="28" name="正方形/長方形 27"/>
          <p:cNvSpPr/>
          <p:nvPr/>
        </p:nvSpPr>
        <p:spPr>
          <a:xfrm>
            <a:off x="3310749" y="5893042"/>
            <a:ext cx="331787" cy="302679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4" name="テキスト ボックス 73"/>
          <p:cNvSpPr txBox="1"/>
          <p:nvPr/>
        </p:nvSpPr>
        <p:spPr>
          <a:xfrm>
            <a:off x="3243280" y="5934111"/>
            <a:ext cx="4667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/>
              <a:t>運営</a:t>
            </a:r>
          </a:p>
        </p:txBody>
      </p:sp>
      <p:pic>
        <p:nvPicPr>
          <p:cNvPr id="77" name="Picture 4" descr="パンフ用ホテル外観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54" y="2290889"/>
            <a:ext cx="2567335" cy="1974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grpSp>
        <p:nvGrpSpPr>
          <p:cNvPr id="79" name="Group 3"/>
          <p:cNvGrpSpPr>
            <a:grpSpLocks/>
          </p:cNvGrpSpPr>
          <p:nvPr/>
        </p:nvGrpSpPr>
        <p:grpSpPr bwMode="auto">
          <a:xfrm>
            <a:off x="3282514" y="980046"/>
            <a:ext cx="2506725" cy="2411567"/>
            <a:chOff x="1321" y="11332"/>
            <a:chExt cx="5065" cy="4281"/>
          </a:xfrm>
        </p:grpSpPr>
        <p:sp>
          <p:nvSpPr>
            <p:cNvPr id="80" name="Rectangle 4"/>
            <p:cNvSpPr>
              <a:spLocks noChangeArrowheads="1"/>
            </p:cNvSpPr>
            <p:nvPr/>
          </p:nvSpPr>
          <p:spPr bwMode="auto">
            <a:xfrm>
              <a:off x="1870" y="12412"/>
              <a:ext cx="4422" cy="113"/>
            </a:xfrm>
            <a:prstGeom prst="rect">
              <a:avLst/>
            </a:prstGeom>
            <a:solidFill>
              <a:srgbClr val="C0C0C0"/>
            </a:solidFill>
            <a:ln w="9525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1" name="Rectangle 5"/>
            <p:cNvSpPr>
              <a:spLocks noChangeArrowheads="1"/>
            </p:cNvSpPr>
            <p:nvPr/>
          </p:nvSpPr>
          <p:spPr bwMode="auto">
            <a:xfrm>
              <a:off x="4961" y="12015"/>
              <a:ext cx="159" cy="3005"/>
            </a:xfrm>
            <a:prstGeom prst="rect">
              <a:avLst/>
            </a:prstGeom>
            <a:solidFill>
              <a:srgbClr val="C0C0C0"/>
            </a:solidFill>
            <a:ln w="9525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pic>
          <p:nvPicPr>
            <p:cNvPr id="82" name="Picture 6" descr="MCj04320630000[1]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5400000">
              <a:off x="5012" y="12172"/>
              <a:ext cx="201" cy="567"/>
            </a:xfrm>
            <a:prstGeom prst="rect">
              <a:avLst/>
            </a:prstGeom>
            <a:noFill/>
          </p:spPr>
        </p:pic>
        <p:sp>
          <p:nvSpPr>
            <p:cNvPr id="84" name="Rectangle 8"/>
            <p:cNvSpPr>
              <a:spLocks noChangeArrowheads="1"/>
            </p:cNvSpPr>
            <p:nvPr/>
          </p:nvSpPr>
          <p:spPr bwMode="auto">
            <a:xfrm>
              <a:off x="1870" y="13205"/>
              <a:ext cx="4422" cy="114"/>
            </a:xfrm>
            <a:prstGeom prst="rect">
              <a:avLst/>
            </a:prstGeom>
            <a:solidFill>
              <a:srgbClr val="C0C0C0"/>
            </a:solidFill>
            <a:ln w="9525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5" name="Rectangle 9"/>
            <p:cNvSpPr>
              <a:spLocks noChangeArrowheads="1"/>
            </p:cNvSpPr>
            <p:nvPr/>
          </p:nvSpPr>
          <p:spPr bwMode="auto">
            <a:xfrm>
              <a:off x="1888" y="14278"/>
              <a:ext cx="4422" cy="114"/>
            </a:xfrm>
            <a:prstGeom prst="rect">
              <a:avLst/>
            </a:prstGeom>
            <a:solidFill>
              <a:srgbClr val="C0C0C0"/>
            </a:solidFill>
            <a:ln w="9525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6" name="Rectangle 10"/>
            <p:cNvSpPr>
              <a:spLocks noChangeArrowheads="1"/>
            </p:cNvSpPr>
            <p:nvPr/>
          </p:nvSpPr>
          <p:spPr bwMode="auto">
            <a:xfrm>
              <a:off x="1323" y="14813"/>
              <a:ext cx="5063" cy="320"/>
            </a:xfrm>
            <a:prstGeom prst="rect">
              <a:avLst/>
            </a:prstGeom>
            <a:solidFill>
              <a:srgbClr val="C0C0C0"/>
            </a:solidFill>
            <a:ln w="9525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pic>
          <p:nvPicPr>
            <p:cNvPr id="87" name="Picture 11" descr="MCj04320630000[1]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5400000">
              <a:off x="5069" y="13098"/>
              <a:ext cx="202" cy="567"/>
            </a:xfrm>
            <a:prstGeom prst="rect">
              <a:avLst/>
            </a:prstGeom>
            <a:noFill/>
          </p:spPr>
        </p:pic>
        <p:pic>
          <p:nvPicPr>
            <p:cNvPr id="88" name="Picture 12" descr="MCj04320630000[1]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5400000">
              <a:off x="4993" y="13987"/>
              <a:ext cx="202" cy="567"/>
            </a:xfrm>
            <a:prstGeom prst="rect">
              <a:avLst/>
            </a:prstGeom>
            <a:noFill/>
          </p:spPr>
        </p:pic>
        <p:pic>
          <p:nvPicPr>
            <p:cNvPr id="89" name="Picture 13" descr="MCj04320630000[1]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5400000">
              <a:off x="4944" y="14687"/>
              <a:ext cx="201" cy="567"/>
            </a:xfrm>
            <a:prstGeom prst="rect">
              <a:avLst/>
            </a:prstGeom>
            <a:noFill/>
          </p:spPr>
        </p:pic>
        <p:sp>
          <p:nvSpPr>
            <p:cNvPr id="90" name="Text Box 14"/>
            <p:cNvSpPr txBox="1">
              <a:spLocks noChangeArrowheads="1"/>
            </p:cNvSpPr>
            <p:nvPr/>
          </p:nvSpPr>
          <p:spPr bwMode="auto">
            <a:xfrm>
              <a:off x="2965" y="14728"/>
              <a:ext cx="1440" cy="560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sz="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ＭＳ Ｐゴシック" pitchFamily="50" charset="-128"/>
                  <a:ea typeface="ＭＳ 明朝" pitchFamily="17" charset="-128"/>
                  <a:cs typeface="ＭＳ Ｐゴシック" pitchFamily="50" charset="-128"/>
                </a:rPr>
                <a:t>国道</a:t>
              </a:r>
              <a:r>
                <a:rPr kumimoji="1" lang="en-US" altLang="ja-JP" sz="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ＭＳ Ｐゴシック" pitchFamily="50" charset="-128"/>
                  <a:ea typeface="ＭＳ 明朝" pitchFamily="17" charset="-128"/>
                  <a:cs typeface="ＭＳ Ｐゴシック" pitchFamily="50" charset="-128"/>
                </a:rPr>
                <a:t>34</a:t>
              </a:r>
              <a:r>
                <a:rPr kumimoji="1" lang="ja-JP" sz="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ＭＳ Ｐゴシック" pitchFamily="50" charset="-128"/>
                  <a:ea typeface="ＭＳ 明朝" pitchFamily="17" charset="-128"/>
                  <a:cs typeface="ＭＳ Ｐゴシック" pitchFamily="50" charset="-128"/>
                </a:rPr>
                <a:t>号線</a:t>
              </a:r>
              <a:endParaRPr kumimoji="1" lang="ja-JP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50" charset="-128"/>
                <a:cs typeface="ＭＳ Ｐゴシック" pitchFamily="50" charset="-128"/>
              </a:endParaRPr>
            </a:p>
          </p:txBody>
        </p:sp>
        <p:sp>
          <p:nvSpPr>
            <p:cNvPr id="91" name="Rectangle 15"/>
            <p:cNvSpPr>
              <a:spLocks noChangeArrowheads="1"/>
            </p:cNvSpPr>
            <p:nvPr/>
          </p:nvSpPr>
          <p:spPr bwMode="auto">
            <a:xfrm>
              <a:off x="3414" y="11876"/>
              <a:ext cx="454" cy="453"/>
            </a:xfrm>
            <a:prstGeom prst="rect">
              <a:avLst/>
            </a:prstGeom>
            <a:solidFill>
              <a:srgbClr val="FF0000"/>
            </a:solidFill>
            <a:ln w="9525" algn="in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92" name="Rectangle 16"/>
            <p:cNvSpPr>
              <a:spLocks noChangeArrowheads="1"/>
            </p:cNvSpPr>
            <p:nvPr/>
          </p:nvSpPr>
          <p:spPr bwMode="auto">
            <a:xfrm>
              <a:off x="2729" y="11332"/>
              <a:ext cx="1701" cy="566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sz="900" b="1" i="0" u="none" strike="noStrike" cap="none" normalizeH="0" baseline="0" dirty="0">
                  <a:ln>
                    <a:noFill/>
                  </a:ln>
                  <a:solidFill>
                    <a:srgbClr val="FF0000"/>
                  </a:solidFill>
                  <a:effectLst/>
                  <a:latin typeface="ＭＳ ゴシック" pitchFamily="49" charset="-128"/>
                  <a:ea typeface="ＭＳ ゴシック" pitchFamily="49" charset="-128"/>
                  <a:cs typeface="ＭＳ Ｐゴシック" pitchFamily="50" charset="-128"/>
                </a:rPr>
                <a:t>鍋島シェストビル</a:t>
              </a:r>
              <a:r>
                <a:rPr kumimoji="1" lang="en-US" altLang="ja-JP" sz="900" b="1" i="0" u="none" strike="noStrike" cap="none" normalizeH="0" baseline="0" dirty="0">
                  <a:ln>
                    <a:noFill/>
                  </a:ln>
                  <a:solidFill>
                    <a:srgbClr val="FF0000"/>
                  </a:solidFill>
                  <a:effectLst/>
                  <a:latin typeface="ＭＳ ゴシック" pitchFamily="49" charset="-128"/>
                  <a:ea typeface="ＭＳ ゴシック" pitchFamily="49" charset="-128"/>
                  <a:cs typeface="ＭＳ Ｐゴシック" pitchFamily="50" charset="-128"/>
                </a:rPr>
                <a:t>5</a:t>
              </a:r>
              <a:r>
                <a:rPr kumimoji="1" lang="ja-JP" altLang="en-US" sz="900" b="1" i="0" u="none" strike="noStrike" cap="none" normalizeH="0" baseline="0" dirty="0">
                  <a:ln>
                    <a:noFill/>
                  </a:ln>
                  <a:solidFill>
                    <a:srgbClr val="FF0000"/>
                  </a:solidFill>
                  <a:effectLst/>
                  <a:latin typeface="ＭＳ ゴシック" pitchFamily="49" charset="-128"/>
                  <a:ea typeface="ＭＳ ゴシック" pitchFamily="49" charset="-128"/>
                  <a:cs typeface="ＭＳ Ｐゴシック" pitchFamily="50" charset="-128"/>
                </a:rPr>
                <a:t>Ｆ</a:t>
              </a:r>
              <a:endParaRPr kumimoji="1" lang="ja-JP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50" charset="-128"/>
                <a:cs typeface="ＭＳ Ｐゴシック" pitchFamily="50" charset="-128"/>
              </a:endParaRPr>
            </a:p>
          </p:txBody>
        </p:sp>
        <p:sp>
          <p:nvSpPr>
            <p:cNvPr id="95" name="Rectangle 20"/>
            <p:cNvSpPr>
              <a:spLocks noChangeArrowheads="1"/>
            </p:cNvSpPr>
            <p:nvPr/>
          </p:nvSpPr>
          <p:spPr bwMode="auto">
            <a:xfrm>
              <a:off x="4439" y="15160"/>
              <a:ext cx="1361" cy="453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sz="10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ＭＳ ゴシック" pitchFamily="49" charset="-128"/>
                  <a:ea typeface="ＭＳ ゴシック" pitchFamily="49" charset="-128"/>
                  <a:cs typeface="ＭＳ Ｐゴシック" pitchFamily="50" charset="-128"/>
                </a:rPr>
                <a:t>医大入口</a:t>
              </a:r>
              <a:endParaRPr kumimoji="1" lang="ja-JP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50" charset="-128"/>
                <a:cs typeface="ＭＳ Ｐゴシック" pitchFamily="50" charset="-128"/>
              </a:endParaRPr>
            </a:p>
          </p:txBody>
        </p:sp>
        <p:sp>
          <p:nvSpPr>
            <p:cNvPr id="96" name="Rectangle 21"/>
            <p:cNvSpPr>
              <a:spLocks noChangeArrowheads="1"/>
            </p:cNvSpPr>
            <p:nvPr/>
          </p:nvSpPr>
          <p:spPr bwMode="auto">
            <a:xfrm>
              <a:off x="1889" y="11743"/>
              <a:ext cx="136" cy="2540"/>
            </a:xfrm>
            <a:prstGeom prst="rect">
              <a:avLst/>
            </a:prstGeom>
            <a:solidFill>
              <a:srgbClr val="C0C0C0"/>
            </a:solidFill>
            <a:ln w="9525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97" name="Rectangle 22"/>
            <p:cNvSpPr>
              <a:spLocks noChangeArrowheads="1"/>
            </p:cNvSpPr>
            <p:nvPr/>
          </p:nvSpPr>
          <p:spPr bwMode="auto">
            <a:xfrm>
              <a:off x="1447" y="12466"/>
              <a:ext cx="2608" cy="454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ＭＳ ゴシック" pitchFamily="49" charset="-128"/>
                  <a:ea typeface="ＭＳ ゴシック" pitchFamily="49" charset="-128"/>
                  <a:cs typeface="ＭＳ Ｐゴシック" pitchFamily="50" charset="-128"/>
                </a:rPr>
                <a:t>●</a:t>
              </a:r>
              <a:r>
                <a:rPr kumimoji="1" lang="ja-JP" sz="1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ＭＳ ゴシック" pitchFamily="49" charset="-128"/>
                  <a:ea typeface="ＭＳ ゴシック" pitchFamily="49" charset="-128"/>
                  <a:cs typeface="ＭＳ Ｐゴシック" pitchFamily="50" charset="-128"/>
                </a:rPr>
                <a:t>マックス</a:t>
              </a:r>
              <a:endParaRPr kumimoji="1" lang="en-US" altLang="ja-JP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ＭＳ ゴシック" pitchFamily="49" charset="-128"/>
                <a:ea typeface="ＭＳ ゴシック" pitchFamily="49" charset="-128"/>
                <a:cs typeface="ＭＳ Ｐゴシック" pitchFamily="50" charset="-128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sz="1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ＭＳ ゴシック" pitchFamily="49" charset="-128"/>
                  <a:ea typeface="ＭＳ ゴシック" pitchFamily="49" charset="-128"/>
                  <a:cs typeface="ＭＳ Ｐゴシック" pitchFamily="50" charset="-128"/>
                </a:rPr>
                <a:t>バリユー</a:t>
              </a:r>
              <a:endParaRPr kumimoji="1" lang="ja-JP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50" charset="-128"/>
                <a:cs typeface="ＭＳ Ｐゴシック" pitchFamily="50" charset="-128"/>
              </a:endParaRPr>
            </a:p>
          </p:txBody>
        </p:sp>
        <p:pic>
          <p:nvPicPr>
            <p:cNvPr id="98" name="Picture 23" descr="MCj04320630000[1]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5400000">
              <a:off x="1826" y="12115"/>
              <a:ext cx="202" cy="567"/>
            </a:xfrm>
            <a:prstGeom prst="rect">
              <a:avLst/>
            </a:prstGeom>
            <a:noFill/>
          </p:spPr>
        </p:pic>
        <p:sp>
          <p:nvSpPr>
            <p:cNvPr id="99" name="Rectangle 24"/>
            <p:cNvSpPr>
              <a:spLocks noChangeArrowheads="1"/>
            </p:cNvSpPr>
            <p:nvPr/>
          </p:nvSpPr>
          <p:spPr bwMode="auto">
            <a:xfrm>
              <a:off x="1536" y="13678"/>
              <a:ext cx="95" cy="1757"/>
            </a:xfrm>
            <a:prstGeom prst="rect">
              <a:avLst/>
            </a:prstGeom>
            <a:solidFill>
              <a:srgbClr val="C0C0C0"/>
            </a:solidFill>
            <a:ln w="9525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0" name="Rectangle 25"/>
            <p:cNvSpPr>
              <a:spLocks noChangeArrowheads="1"/>
            </p:cNvSpPr>
            <p:nvPr/>
          </p:nvSpPr>
          <p:spPr bwMode="auto">
            <a:xfrm rot="3251841">
              <a:off x="1694" y="13335"/>
              <a:ext cx="99" cy="562"/>
            </a:xfrm>
            <a:prstGeom prst="rect">
              <a:avLst/>
            </a:prstGeom>
            <a:solidFill>
              <a:srgbClr val="C0C0C0"/>
            </a:solidFill>
            <a:ln w="9525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pic>
          <p:nvPicPr>
            <p:cNvPr id="101" name="Picture 26" descr="MCj04320630000[1]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5400000">
              <a:off x="1504" y="13476"/>
              <a:ext cx="201" cy="567"/>
            </a:xfrm>
            <a:prstGeom prst="rect">
              <a:avLst/>
            </a:prstGeom>
            <a:noFill/>
          </p:spPr>
        </p:pic>
        <p:sp>
          <p:nvSpPr>
            <p:cNvPr id="102" name="Rectangle 27"/>
            <p:cNvSpPr>
              <a:spLocks noChangeArrowheads="1"/>
            </p:cNvSpPr>
            <p:nvPr/>
          </p:nvSpPr>
          <p:spPr bwMode="auto">
            <a:xfrm rot="1995400">
              <a:off x="1643" y="14201"/>
              <a:ext cx="83" cy="959"/>
            </a:xfrm>
            <a:prstGeom prst="rect">
              <a:avLst/>
            </a:prstGeom>
            <a:solidFill>
              <a:srgbClr val="C0C0C0"/>
            </a:solidFill>
            <a:ln w="9525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pic>
          <p:nvPicPr>
            <p:cNvPr id="103" name="Picture 28" descr="MCj04320630000[1]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5400000">
              <a:off x="1561" y="14610"/>
              <a:ext cx="201" cy="567"/>
            </a:xfrm>
            <a:prstGeom prst="rect">
              <a:avLst/>
            </a:prstGeom>
            <a:noFill/>
          </p:spPr>
        </p:pic>
      </p:grpSp>
      <p:sp>
        <p:nvSpPr>
          <p:cNvPr id="2" name="テキスト ボックス 1"/>
          <p:cNvSpPr txBox="1"/>
          <p:nvPr/>
        </p:nvSpPr>
        <p:spPr>
          <a:xfrm>
            <a:off x="121972" y="745463"/>
            <a:ext cx="24785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住宅型有料老人ホーム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-77797" y="1100741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サンコートなべしま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039499" y="324431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所在地</a:t>
            </a:r>
          </a:p>
        </p:txBody>
      </p:sp>
      <p:sp>
        <p:nvSpPr>
          <p:cNvPr id="58" name="テキスト ボックス 57"/>
          <p:cNvSpPr txBox="1"/>
          <p:nvPr/>
        </p:nvSpPr>
        <p:spPr>
          <a:xfrm>
            <a:off x="4011793" y="413107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おでんわ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3301817" y="4401471"/>
            <a:ext cx="25891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（０９５２）</a:t>
            </a:r>
            <a:r>
              <a:rPr lang="en-US" altLang="ja-JP" sz="3600" dirty="0"/>
              <a:t>36-6113</a:t>
            </a:r>
            <a:endParaRPr kumimoji="1" lang="ja-JP" altLang="en-US" sz="4400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299852" y="5463987"/>
            <a:ext cx="25587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b="1" dirty="0"/>
              <a:t>佐賀市鍋島三丁目３－２０　</a:t>
            </a:r>
            <a:r>
              <a:rPr lang="ja-JP" altLang="en-US" sz="1200" b="1" dirty="0"/>
              <a:t>４・５・６Ｆ</a:t>
            </a:r>
            <a:endParaRPr kumimoji="1" lang="ja-JP" altLang="en-US" sz="1200" b="1" dirty="0"/>
          </a:p>
        </p:txBody>
      </p:sp>
      <p:cxnSp>
        <p:nvCxnSpPr>
          <p:cNvPr id="61" name="直線コネクタ 60"/>
          <p:cNvCxnSpPr/>
          <p:nvPr/>
        </p:nvCxnSpPr>
        <p:spPr>
          <a:xfrm flipH="1">
            <a:off x="3297112" y="6741368"/>
            <a:ext cx="259858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テキスト ボックス 2"/>
          <p:cNvSpPr txBox="1">
            <a:spLocks noChangeArrowheads="1"/>
          </p:cNvSpPr>
          <p:nvPr/>
        </p:nvSpPr>
        <p:spPr bwMode="auto">
          <a:xfrm>
            <a:off x="6721898" y="454944"/>
            <a:ext cx="2364952" cy="362344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just">
              <a:spcAft>
                <a:spcPts val="0"/>
              </a:spcAft>
            </a:pPr>
            <a:r>
              <a:rPr lang="ja-JP" altLang="en-US" sz="1050" b="1" kern="100" dirty="0">
                <a:solidFill>
                  <a:srgbClr val="F79646"/>
                </a:solidFill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ja-JP" altLang="en-US" sz="1600" b="1" kern="100" dirty="0"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鍋島地区の中心に位置し、</a:t>
            </a:r>
            <a:r>
              <a:rPr lang="ja-JP" sz="1600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面会</a:t>
            </a:r>
            <a:r>
              <a:rPr lang="ja-JP" altLang="en-US" sz="1600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や買物</a:t>
            </a:r>
            <a:r>
              <a:rPr lang="ja-JP" sz="1600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にも便利な立地です。</a:t>
            </a:r>
            <a:endParaRPr lang="ja-JP" altLang="en-US" sz="1600" b="1" kern="100" dirty="0">
              <a:effectLst/>
              <a:latin typeface="Century" panose="020406040505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ja-JP" altLang="en-US" sz="1600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ja-JP" sz="1600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医療施設や介護施設と提携し２４時間３６５日の住まい</a:t>
            </a:r>
            <a:r>
              <a:rPr lang="ja-JP" altLang="en-US" sz="1600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方、</a:t>
            </a:r>
            <a:r>
              <a:rPr lang="ja-JP" sz="1600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住み慣れた</a:t>
            </a:r>
            <a:r>
              <a:rPr lang="ja-JP" altLang="en-US" sz="1600" b="1" kern="100" dirty="0"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地域での暮らしを応援いたします。</a:t>
            </a:r>
          </a:p>
          <a:p>
            <a:pPr algn="just">
              <a:spcAft>
                <a:spcPts val="0"/>
              </a:spcAft>
            </a:pPr>
            <a:r>
              <a:rPr lang="ja-JP" altLang="en-US" sz="1600" b="1" kern="100" dirty="0"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</a:p>
          <a:p>
            <a:pPr algn="just">
              <a:spcAft>
                <a:spcPts val="0"/>
              </a:spcAft>
            </a:pPr>
            <a:endParaRPr lang="ja-JP" altLang="en-US" sz="1200" b="1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ja-JP" altLang="en-US" sz="1200" b="1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提携施設：まちのホーム医大前</a:t>
            </a:r>
            <a:endParaRPr lang="en-US" altLang="ja-JP" sz="1200" b="1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ja-JP" altLang="en-US" sz="1200" b="1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（小規模多機能型居宅介護）</a:t>
            </a:r>
          </a:p>
          <a:p>
            <a:pPr algn="just">
              <a:spcAft>
                <a:spcPts val="0"/>
              </a:spcAft>
            </a:pPr>
            <a:endParaRPr lang="ja-JP" altLang="en-US" sz="1200" b="1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ja-JP" altLang="en-US" sz="1200" b="1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ja-JP" altLang="en-US" sz="1000" b="1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ja-JP" altLang="en-US" sz="1600" b="1" kern="100" dirty="0"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endParaRPr lang="ja-JP" altLang="en-US" sz="2000" b="1" kern="100" dirty="0">
              <a:latin typeface="Century" panose="020406040505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ja-JP" altLang="en-US" sz="2000" b="1" kern="100" dirty="0">
              <a:solidFill>
                <a:srgbClr val="F79646"/>
              </a:solidFill>
              <a:effectLst/>
              <a:latin typeface="Century" panose="020406040505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67" name="Picture 10" descr="http://ord.yahoo.co.jp/o/image/SIG=12dl9fkab/EXP=1359517760;_ylc=X3IDMgRmc3QDMARpZHgDMARvaWQDQU5kOUdjVFIyUnhCYmtyb3lJYTBwUVVnNkhZYS1RbUJST2cxMkNmQWl5cGxwUmlqWW5tdVI1eVR6d1RZZjNJBHADNUx1TDZLMjM0NEtrNDRPcDQ0SzU0NE9JBHBvcwM5OQRzZWMDc2h3BHNsawNyaQ--/*-http%3A/www.city.gifu.lg.jp/c/Files/1/19040099/img/02k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9286" y="3789040"/>
            <a:ext cx="2279090" cy="1470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3306063" y="4918366"/>
            <a:ext cx="2605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電話</a:t>
            </a:r>
            <a:r>
              <a:rPr kumimoji="1" lang="ja-JP" altLang="en-US" dirty="0"/>
              <a:t>　</a:t>
            </a:r>
            <a:r>
              <a:rPr lang="ja-JP" altLang="en-US" dirty="0"/>
              <a:t>サンコートなべしま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721898" y="5893042"/>
            <a:ext cx="2526654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000" dirty="0"/>
              <a:t>4</a:t>
            </a:r>
            <a:r>
              <a:rPr lang="ja-JP" altLang="en-US" sz="2000" dirty="0"/>
              <a:t>・</a:t>
            </a:r>
            <a:r>
              <a:rPr lang="en-US" altLang="ja-JP" sz="2000" dirty="0"/>
              <a:t>5</a:t>
            </a:r>
            <a:r>
              <a:rPr lang="ja-JP" altLang="en-US" sz="2000" dirty="0"/>
              <a:t>・</a:t>
            </a:r>
            <a:r>
              <a:rPr lang="en-US" altLang="ja-JP" sz="2000" dirty="0"/>
              <a:t>6</a:t>
            </a:r>
            <a:r>
              <a:rPr lang="ja-JP" altLang="en-US" dirty="0"/>
              <a:t>階が</a:t>
            </a:r>
            <a:endParaRPr lang="en-US" altLang="ja-JP" dirty="0"/>
          </a:p>
          <a:p>
            <a:pPr algn="ctr"/>
            <a:r>
              <a:rPr lang="ja-JP" altLang="en-US" dirty="0"/>
              <a:t>居住スペースになります</a:t>
            </a: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63" y="5865715"/>
            <a:ext cx="704435" cy="704435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166108" y="5157766"/>
            <a:ext cx="2494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お気軽にご相談ください</a:t>
            </a:r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502632" y="5140977"/>
            <a:ext cx="2153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（</a:t>
            </a:r>
            <a:r>
              <a:rPr kumimoji="1" lang="ja-JP" altLang="en-US" sz="1200" b="1" dirty="0"/>
              <a:t>受付　まちのホーム医大前</a:t>
            </a:r>
            <a:r>
              <a:rPr kumimoji="1" lang="ja-JP" altLang="en-US" dirty="0"/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226492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rgbClr val="92D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utoShape 43"/>
          <p:cNvSpPr>
            <a:spLocks noChangeArrowheads="1"/>
          </p:cNvSpPr>
          <p:nvPr/>
        </p:nvSpPr>
        <p:spPr bwMode="auto">
          <a:xfrm>
            <a:off x="474662" y="1792844"/>
            <a:ext cx="4968875" cy="396081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200"/>
          </a:p>
        </p:txBody>
      </p:sp>
      <p:pic>
        <p:nvPicPr>
          <p:cNvPr id="42" name="図 41" descr="C:\Users\fukushi\AppData\Local\Microsoft\Windows\INetCache\Content.Word\DSC_238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544" y="62938"/>
            <a:ext cx="2232248" cy="1693383"/>
          </a:xfrm>
          <a:prstGeom prst="rect">
            <a:avLst/>
          </a:prstGeom>
          <a:noFill/>
          <a:ln>
            <a:noFill/>
          </a:ln>
          <a:effectLst>
            <a:softEdge rad="101600"/>
          </a:effectLst>
        </p:spPr>
      </p:pic>
      <p:pic>
        <p:nvPicPr>
          <p:cNvPr id="43" name="Picture 2" descr="image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0999" y="94268"/>
            <a:ext cx="2272490" cy="1703171"/>
          </a:xfrm>
          <a:prstGeom prst="rect">
            <a:avLst/>
          </a:prstGeom>
          <a:noFill/>
          <a:ln>
            <a:noFill/>
          </a:ln>
          <a:effectLst>
            <a:softEdge rad="1016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3" descr="image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9" y="94268"/>
            <a:ext cx="2319852" cy="1738449"/>
          </a:xfrm>
          <a:prstGeom prst="rect">
            <a:avLst/>
          </a:prstGeom>
          <a:noFill/>
          <a:ln>
            <a:noFill/>
          </a:ln>
          <a:effectLst>
            <a:softEdge rad="1143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テキスト ボックス 2"/>
          <p:cNvSpPr txBox="1">
            <a:spLocks noChangeArrowheads="1"/>
          </p:cNvSpPr>
          <p:nvPr/>
        </p:nvSpPr>
        <p:spPr bwMode="auto">
          <a:xfrm>
            <a:off x="179512" y="2132856"/>
            <a:ext cx="2952328" cy="453650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just">
              <a:spcAft>
                <a:spcPts val="0"/>
              </a:spcAft>
            </a:pPr>
            <a:r>
              <a:rPr lang="ja-JP" altLang="en-US" sz="1200" b="1" kern="100" dirty="0"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■定員　　２３名</a:t>
            </a:r>
            <a:endParaRPr lang="ja-JP" altLang="en-US" sz="1200" b="1" kern="100" dirty="0">
              <a:effectLst/>
              <a:latin typeface="Century" panose="020406040505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ja-JP" altLang="en-US" sz="1200" b="1" kern="100" dirty="0">
              <a:latin typeface="Century" panose="020406040505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ja-JP" sz="1200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■</a:t>
            </a:r>
            <a:r>
              <a:rPr lang="ja-JP" altLang="en-US" sz="1200" b="1" kern="100" dirty="0"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個部屋</a:t>
            </a:r>
            <a:r>
              <a:rPr lang="ja-JP" altLang="en-US" sz="1200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ja-JP" altLang="en-US" sz="1200" b="1" kern="100" dirty="0"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４８，９００円</a:t>
            </a:r>
            <a:r>
              <a:rPr lang="ja-JP" altLang="en-US" sz="1200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</a:p>
          <a:p>
            <a:pPr algn="just">
              <a:spcAft>
                <a:spcPts val="0"/>
              </a:spcAft>
            </a:pPr>
            <a:r>
              <a:rPr lang="ja-JP" altLang="ja-JP" sz="1200" b="1" kern="100" dirty="0"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（管理費・共益費・水道光熱費</a:t>
            </a:r>
            <a:r>
              <a:rPr lang="ja-JP" altLang="en-US" sz="1200" b="1" kern="100" dirty="0"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込）</a:t>
            </a:r>
            <a:endParaRPr lang="ja-JP" altLang="en-US" sz="1200" b="1" kern="100" dirty="0">
              <a:effectLst/>
              <a:latin typeface="Century" panose="020406040505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ja-JP" altLang="en-US" sz="1200" b="1" kern="100" dirty="0">
              <a:effectLst/>
              <a:latin typeface="Segoe UI Symbol" panose="020B0502040204020203" pitchFamily="34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ja-JP" sz="1200" b="1" kern="100" dirty="0">
                <a:effectLst/>
                <a:latin typeface="Segoe UI Symbol" panose="020B0502040204020203" pitchFamily="34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■</a:t>
            </a:r>
            <a:r>
              <a:rPr lang="ja-JP" sz="1200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食</a:t>
            </a:r>
            <a:r>
              <a:rPr lang="ja-JP" altLang="en-US" sz="1200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ja-JP" sz="1200" b="1" kern="10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費　</a:t>
            </a:r>
            <a:r>
              <a:rPr lang="ja-JP" altLang="en-US" sz="1200" b="1" kern="10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４３，２００円</a:t>
            </a:r>
            <a:r>
              <a:rPr lang="ja-JP" sz="1200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（</a:t>
            </a:r>
            <a:r>
              <a:rPr lang="en-US" sz="1200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30</a:t>
            </a:r>
            <a:r>
              <a:rPr lang="ja-JP" sz="1200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日換算）</a:t>
            </a:r>
            <a:endParaRPr lang="en-US" altLang="ja-JP" sz="1200" b="1" kern="100" dirty="0">
              <a:effectLst/>
              <a:latin typeface="Century" panose="020406040505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ja-JP" altLang="en-US" sz="1200" b="1" kern="100" dirty="0"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■おやつ　</a:t>
            </a:r>
            <a:r>
              <a:rPr lang="en-US" altLang="ja-JP" sz="1200" b="1" kern="100" dirty="0"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100 </a:t>
            </a:r>
            <a:r>
              <a:rPr lang="ja-JP" altLang="en-US" sz="1200" b="1" kern="100" dirty="0"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円／回</a:t>
            </a:r>
            <a:endParaRPr lang="en-US" altLang="ja-JP" sz="1050" b="1" kern="100" dirty="0">
              <a:latin typeface="Century" panose="020406040505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ja-JP" altLang="en-US" sz="1200" b="1" kern="100" dirty="0">
              <a:effectLst/>
              <a:latin typeface="Century" panose="020406040505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ja-JP" altLang="en-US" sz="1200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■</a:t>
            </a:r>
            <a:r>
              <a:rPr lang="ja-JP" sz="1200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介護保険自己負担分、医療費、薬代、おむつ代個人の嗜好品・消耗品等は個人負担。</a:t>
            </a:r>
            <a:endParaRPr lang="ja-JP" sz="120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ja-JP" altLang="en-US" sz="1200" b="1" kern="100" dirty="0">
              <a:effectLst/>
              <a:latin typeface="Century" panose="020406040505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ja-JP" sz="1200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■入居の要件</a:t>
            </a:r>
            <a:r>
              <a:rPr lang="ja-JP" altLang="en-US" sz="1200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ja-JP" sz="1200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要介護１以上</a:t>
            </a:r>
            <a:endParaRPr lang="ja-JP" altLang="en-US" sz="1200" b="1" kern="100" dirty="0">
              <a:latin typeface="Century" panose="020406040505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ja-JP" altLang="en-US" sz="1200" b="1" kern="100" dirty="0">
              <a:effectLst/>
              <a:latin typeface="Century" panose="020406040505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ja-JP" sz="1200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■入居一時金　なし　</a:t>
            </a:r>
            <a:endParaRPr lang="ja-JP" altLang="en-US" sz="1200" b="1" kern="100" dirty="0">
              <a:effectLst/>
              <a:latin typeface="Century" panose="020406040505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ja-JP" altLang="en-US" sz="1200" b="1" kern="100" dirty="0">
              <a:effectLst/>
              <a:latin typeface="Century" panose="020406040505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ja-JP" sz="1200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■お部屋</a:t>
            </a:r>
            <a:r>
              <a:rPr lang="ja-JP" altLang="en-US" sz="1200" b="1" kern="100" dirty="0"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　</a:t>
            </a:r>
            <a:r>
              <a:rPr lang="ja-JP" sz="1200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トイレ・エアコ</a:t>
            </a:r>
            <a:r>
              <a:rPr lang="ja-JP" altLang="en-US" sz="1200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ン</a:t>
            </a:r>
          </a:p>
          <a:p>
            <a:pPr algn="just">
              <a:spcAft>
                <a:spcPts val="0"/>
              </a:spcAft>
            </a:pPr>
            <a:r>
              <a:rPr lang="ja-JP" altLang="en-US" sz="1200" b="1" kern="100" dirty="0"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　　　　　コール・洗面（一部）</a:t>
            </a:r>
            <a:r>
              <a:rPr lang="ja-JP" altLang="en-US" sz="1200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endParaRPr lang="ja-JP" sz="120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ja-JP" sz="1200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ja-JP" sz="1200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■建物の構造・規模　</a:t>
            </a:r>
            <a:endParaRPr lang="ja-JP" altLang="en-US" sz="1200" b="1" kern="100" dirty="0">
              <a:effectLst/>
              <a:latin typeface="Century" panose="020406040505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ja-JP" altLang="en-US" sz="1200" b="1" kern="100" dirty="0"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　　　　　</a:t>
            </a:r>
            <a:r>
              <a:rPr lang="ja-JP" sz="1200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鉄筋ｺﾝｸﾘｰﾄ造</a:t>
            </a:r>
            <a:r>
              <a:rPr lang="en-US" sz="1200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6</a:t>
            </a:r>
            <a:r>
              <a:rPr lang="ja-JP" sz="1200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階建</a:t>
            </a:r>
            <a:endParaRPr lang="en-US" altLang="ja-JP" sz="1200" b="1" kern="100" dirty="0">
              <a:effectLst/>
              <a:latin typeface="Century" panose="020406040505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en-US" altLang="ja-JP" sz="1200" b="1" kern="100" dirty="0">
              <a:latin typeface="Century" panose="020406040505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ja-JP" altLang="en-US" sz="1200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■</a:t>
            </a:r>
            <a:r>
              <a:rPr lang="ja-JP" altLang="en-US" sz="1200" b="1" kern="100" dirty="0"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冷蔵</a:t>
            </a:r>
            <a:r>
              <a:rPr lang="ja-JP" altLang="en-US" sz="1200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庫持込</a:t>
            </a:r>
            <a:r>
              <a:rPr lang="ja-JP" altLang="en-US" sz="1200" b="1" kern="100" dirty="0"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  </a:t>
            </a:r>
            <a:r>
              <a:rPr lang="en-US" altLang="ja-JP" sz="1200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500</a:t>
            </a:r>
            <a:r>
              <a:rPr lang="ja-JP" altLang="en-US" sz="1200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円～</a:t>
            </a:r>
            <a:r>
              <a:rPr lang="en-US" altLang="ja-JP" sz="1200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1,000</a:t>
            </a:r>
            <a:r>
              <a:rPr lang="ja-JP" altLang="en-US" sz="1200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／月</a:t>
            </a:r>
            <a:r>
              <a:rPr lang="ja-JP" sz="1200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85" r="996" b="20931"/>
          <a:stretch/>
        </p:blipFill>
        <p:spPr>
          <a:xfrm>
            <a:off x="3428794" y="2276872"/>
            <a:ext cx="5565420" cy="2668462"/>
          </a:xfrm>
          <a:prstGeom prst="rect">
            <a:avLst/>
          </a:prstGeom>
          <a:noFill/>
          <a:effectLst>
            <a:glow rad="279400">
              <a:schemeClr val="accent3">
                <a:satMod val="175000"/>
                <a:alpha val="85000"/>
              </a:schemeClr>
            </a:glow>
            <a:outerShdw blurRad="50800" dist="50800" dir="1680000" sx="4000" sy="4000" algn="ctr" rotWithShape="0">
              <a:srgbClr val="000000"/>
            </a:outerShdw>
            <a:reflection endPos="1000" dir="5400000" sy="-100000" algn="bl" rotWithShape="0"/>
            <a:softEdge rad="0"/>
          </a:effectLst>
        </p:spPr>
      </p:pic>
      <p:sp>
        <p:nvSpPr>
          <p:cNvPr id="4" name="テキスト ボックス 3"/>
          <p:cNvSpPr txBox="1"/>
          <p:nvPr/>
        </p:nvSpPr>
        <p:spPr>
          <a:xfrm>
            <a:off x="3275856" y="5534983"/>
            <a:ext cx="60486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　   </a:t>
            </a:r>
            <a:r>
              <a:rPr lang="ja-JP" altLang="en-US" b="1" dirty="0"/>
              <a:t>入居相談・ご見学は</a:t>
            </a:r>
            <a:r>
              <a:rPr kumimoji="1" lang="ja-JP" altLang="en-US" b="1" dirty="0"/>
              <a:t>下記までお気軽にお電話ください。</a:t>
            </a:r>
          </a:p>
          <a:p>
            <a:endParaRPr kumimoji="1" lang="en-US" altLang="ja-JP" dirty="0"/>
          </a:p>
          <a:p>
            <a:r>
              <a:rPr kumimoji="1" lang="ja-JP" altLang="en-US" dirty="0"/>
              <a:t>窓口　</a:t>
            </a:r>
            <a:r>
              <a:rPr kumimoji="1" lang="en-US" altLang="ja-JP" dirty="0"/>
              <a:t>4</a:t>
            </a:r>
            <a:r>
              <a:rPr kumimoji="1" lang="ja-JP" altLang="en-US" dirty="0"/>
              <a:t>Ｆ　</a:t>
            </a:r>
            <a:r>
              <a:rPr lang="ja-JP" altLang="en-US" dirty="0"/>
              <a:t>まちのホーム医大前 ☎</a:t>
            </a:r>
            <a:r>
              <a:rPr lang="en-US" altLang="ja-JP" dirty="0"/>
              <a:t>0952-36-6113</a:t>
            </a:r>
            <a:r>
              <a:rPr lang="ja-JP" altLang="en-US" dirty="0"/>
              <a:t>（森田）</a:t>
            </a:r>
            <a:endParaRPr lang="en-US" altLang="ja-JP" dirty="0"/>
          </a:p>
          <a:p>
            <a:r>
              <a:rPr kumimoji="1" lang="ja-JP" altLang="en-US" dirty="0"/>
              <a:t>　　　　</a:t>
            </a:r>
            <a:r>
              <a:rPr kumimoji="1" lang="en-US" altLang="ja-JP" dirty="0"/>
              <a:t>3</a:t>
            </a:r>
            <a:r>
              <a:rPr kumimoji="1" lang="ja-JP" altLang="en-US" dirty="0"/>
              <a:t>Ｆ　ふくしの家事務局　　 ☎</a:t>
            </a:r>
            <a:r>
              <a:rPr kumimoji="1" lang="en-US" altLang="ja-JP" dirty="0"/>
              <a:t>0952-36-6865</a:t>
            </a:r>
            <a:r>
              <a:rPr kumimoji="1" lang="ja-JP" altLang="en-US" dirty="0"/>
              <a:t>（江口）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394340" y="1732746"/>
            <a:ext cx="36343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000" dirty="0"/>
              <a:t>4</a:t>
            </a:r>
            <a:r>
              <a:rPr lang="ja-JP" altLang="en-US" sz="2000" dirty="0"/>
              <a:t>・</a:t>
            </a:r>
            <a:r>
              <a:rPr lang="en-US" altLang="ja-JP" sz="2000" dirty="0"/>
              <a:t>5</a:t>
            </a:r>
            <a:r>
              <a:rPr lang="ja-JP" altLang="en-US" sz="2000" dirty="0"/>
              <a:t>・</a:t>
            </a:r>
            <a:r>
              <a:rPr lang="en-US" altLang="ja-JP" sz="2000" dirty="0"/>
              <a:t>6</a:t>
            </a:r>
            <a:r>
              <a:rPr lang="ja-JP" altLang="en-US" dirty="0"/>
              <a:t>階が居住スペースになります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890" y="15089"/>
            <a:ext cx="2417427" cy="1813070"/>
          </a:xfrm>
          <a:prstGeom prst="rect">
            <a:avLst/>
          </a:prstGeom>
          <a:effectLst>
            <a:softEdge rad="152400"/>
          </a:effectLst>
        </p:spPr>
      </p:pic>
      <p:sp>
        <p:nvSpPr>
          <p:cNvPr id="5" name="テキスト ボックス 4"/>
          <p:cNvSpPr txBox="1"/>
          <p:nvPr/>
        </p:nvSpPr>
        <p:spPr>
          <a:xfrm>
            <a:off x="4342820" y="5086270"/>
            <a:ext cx="36583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※</a:t>
            </a:r>
            <a:r>
              <a:rPr kumimoji="1" lang="ja-JP" altLang="en-US" sz="1400" dirty="0"/>
              <a:t>容態により部屋替えをする場合があります。</a:t>
            </a:r>
          </a:p>
        </p:txBody>
      </p:sp>
    </p:spTree>
    <p:extLst>
      <p:ext uri="{BB962C8B-B14F-4D97-AF65-F5344CB8AC3E}">
        <p14:creationId xmlns:p14="http://schemas.microsoft.com/office/powerpoint/2010/main" val="24834700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1208</TotalTime>
  <Words>293</Words>
  <Application>Microsoft Office PowerPoint</Application>
  <PresentationFormat>画面に合わせる (4:3)</PresentationFormat>
  <Paragraphs>59</Paragraphs>
  <Slides>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1" baseType="lpstr">
      <vt:lpstr>AR PハイカラＰＯＰ体H</vt:lpstr>
      <vt:lpstr>HG丸ｺﾞｼｯｸM-PRO</vt:lpstr>
      <vt:lpstr>ＭＳ Ｐゴシック</vt:lpstr>
      <vt:lpstr>ＭＳ ゴシック</vt:lpstr>
      <vt:lpstr>Arial</vt:lpstr>
      <vt:lpstr>Calibri</vt:lpstr>
      <vt:lpstr>Century</vt:lpstr>
      <vt:lpstr>Segoe UI Symbol</vt:lpstr>
      <vt:lpstr>Office ​​テーマ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ふくしの家</dc:creator>
  <cp:lastModifiedBy>正文 横尾</cp:lastModifiedBy>
  <cp:revision>101</cp:revision>
  <cp:lastPrinted>2024-04-05T00:09:23Z</cp:lastPrinted>
  <dcterms:created xsi:type="dcterms:W3CDTF">2013-11-17T02:20:18Z</dcterms:created>
  <dcterms:modified xsi:type="dcterms:W3CDTF">2024-11-07T03:55:03Z</dcterms:modified>
</cp:coreProperties>
</file>