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49"/>
    <a:srgbClr val="FF33CC"/>
    <a:srgbClr val="FF9933"/>
    <a:srgbClr val="FF66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/>
  </p:normalViewPr>
  <p:slideViewPr>
    <p:cSldViewPr>
      <p:cViewPr varScale="1">
        <p:scale>
          <a:sx n="70" d="100"/>
          <a:sy n="70" d="100"/>
        </p:scale>
        <p:origin x="26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EA23-FE27-4C2A-9AAA-30F196F581EB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0D969-CE94-46C5-9780-BE10131432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81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0D969-CE94-46C5-9780-BE101314328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01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38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81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51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42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7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56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6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3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88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8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56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07A70-F467-4274-B455-D22E0ED165BA}" type="datetimeFigureOut">
              <a:rPr kumimoji="1" lang="ja-JP" altLang="en-US" smtClean="0"/>
              <a:t>2024/11/7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3882-3662-4654-A9F8-D67330F2D5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8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https://yyuurrii.com/wp-content/uploads/2017/09/image-145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5402" r="52938" b="575"/>
          <a:stretch/>
        </p:blipFill>
        <p:spPr bwMode="auto">
          <a:xfrm>
            <a:off x="1" y="273285"/>
            <a:ext cx="2626660" cy="470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308554" y="5295716"/>
            <a:ext cx="273023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FF9933"/>
                </a:solidFill>
              </a:rPr>
              <a:t>～家族介護は無理しない～</a:t>
            </a:r>
          </a:p>
          <a:p>
            <a:r>
              <a:rPr kumimoji="1" lang="ja-JP" altLang="en-US" sz="1200" b="1" dirty="0">
                <a:solidFill>
                  <a:srgbClr val="FF9933"/>
                </a:solidFill>
              </a:rPr>
              <a:t>近くの介護施設を上手にご活用ください</a:t>
            </a: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94" y="5853861"/>
            <a:ext cx="388024" cy="385636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4279067" y="5814035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ＮＰＯ法人</a:t>
            </a:r>
          </a:p>
          <a:p>
            <a:r>
              <a:rPr kumimoji="1" lang="ja-JP" altLang="en-US" sz="1200" b="1" dirty="0">
                <a:latin typeface="AR PハイカラＰＯＰ体H" panose="020B0600010101010101" pitchFamily="50" charset="-128"/>
                <a:ea typeface="AR PハイカラＰＯＰ体H" panose="020B0600010101010101" pitchFamily="50" charset="-128"/>
              </a:rPr>
              <a:t>市民生活支援センター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486471" y="6135086"/>
            <a:ext cx="1309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spc="3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ふくしの家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H="1">
            <a:off x="3351136" y="5804948"/>
            <a:ext cx="25985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3339592" y="6423731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佐賀市鍋島三丁目</a:t>
            </a:r>
            <a:r>
              <a:rPr kumimoji="1" lang="en-US" altLang="ja-JP" sz="1050" dirty="0"/>
              <a:t>3-20</a:t>
            </a:r>
            <a:r>
              <a:rPr kumimoji="1" lang="ja-JP" altLang="en-US" sz="1050" dirty="0"/>
              <a:t>　鍋島ｼｪｽﾄﾊｰﾓﾆｰ</a:t>
            </a:r>
            <a:r>
              <a:rPr kumimoji="1" lang="en-US" altLang="ja-JP" sz="1050" dirty="0"/>
              <a:t>3</a:t>
            </a:r>
            <a:r>
              <a:rPr kumimoji="1" lang="ja-JP" altLang="en-US" sz="1050" dirty="0"/>
              <a:t>Ｆ</a:t>
            </a:r>
            <a:endParaRPr kumimoji="1" lang="en-US" altLang="ja-JP" sz="1050" dirty="0"/>
          </a:p>
          <a:p>
            <a:r>
              <a:rPr lang="en-US" altLang="ja-JP" sz="1050" dirty="0"/>
              <a:t>TEL 0952-36-6865  FAX 0952-36-6895</a:t>
            </a:r>
            <a:endParaRPr kumimoji="1" lang="ja-JP" altLang="en-US" sz="1050" dirty="0"/>
          </a:p>
        </p:txBody>
      </p:sp>
      <p:sp>
        <p:nvSpPr>
          <p:cNvPr id="28" name="正方形/長方形 27"/>
          <p:cNvSpPr/>
          <p:nvPr/>
        </p:nvSpPr>
        <p:spPr>
          <a:xfrm>
            <a:off x="3401900" y="5853861"/>
            <a:ext cx="331787" cy="30267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3334431" y="589493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運営</a:t>
            </a:r>
          </a:p>
        </p:txBody>
      </p:sp>
      <p:cxnSp>
        <p:nvCxnSpPr>
          <p:cNvPr id="75" name="直線コネクタ 74"/>
          <p:cNvCxnSpPr/>
          <p:nvPr/>
        </p:nvCxnSpPr>
        <p:spPr>
          <a:xfrm flipH="1">
            <a:off x="3351136" y="5295716"/>
            <a:ext cx="25985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647393" y="181957"/>
            <a:ext cx="2472904" cy="1615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/>
              <a:t>〇通い慣れたところに宿泊したい</a:t>
            </a:r>
          </a:p>
          <a:p>
            <a:r>
              <a:rPr lang="ja-JP" altLang="en-US" sz="1100" b="1" dirty="0"/>
              <a:t>〇面会のため近くを利用したい</a:t>
            </a:r>
            <a:endParaRPr kumimoji="1" lang="ja-JP" altLang="en-US" sz="1100" b="1" dirty="0"/>
          </a:p>
          <a:p>
            <a:r>
              <a:rPr lang="ja-JP" altLang="en-US" sz="1100" b="1" dirty="0"/>
              <a:t>〇退院するけど自宅にすぐは不安</a:t>
            </a:r>
          </a:p>
          <a:p>
            <a:r>
              <a:rPr kumimoji="1" lang="ja-JP" altLang="en-US" sz="1100" b="1" dirty="0"/>
              <a:t>〇自宅に訪問してほしい</a:t>
            </a:r>
          </a:p>
          <a:p>
            <a:r>
              <a:rPr lang="ja-JP" altLang="en-US" sz="1100" b="1" dirty="0"/>
              <a:t>〇利用の介護事業所を一つにしたい</a:t>
            </a:r>
          </a:p>
          <a:p>
            <a:r>
              <a:rPr kumimoji="1" lang="ja-JP" altLang="en-US" sz="1100" b="1" dirty="0"/>
              <a:t>〇施設のサービスを柔軟に使いたい</a:t>
            </a:r>
            <a:endParaRPr lang="ja-JP" altLang="en-US" sz="1100" b="1" dirty="0"/>
          </a:p>
          <a:p>
            <a:r>
              <a:rPr kumimoji="1" lang="ja-JP" altLang="en-US" sz="1100" b="1" dirty="0"/>
              <a:t>〇食事だけ、入浴だけ利用したい</a:t>
            </a:r>
            <a:endParaRPr lang="ja-JP" altLang="en-US" sz="1100" b="1" dirty="0"/>
          </a:p>
          <a:p>
            <a:r>
              <a:rPr lang="ja-JP" altLang="en-US" sz="1100" b="1" dirty="0"/>
              <a:t>〇サービスの時間や内容を相談したい</a:t>
            </a:r>
          </a:p>
          <a:p>
            <a:r>
              <a:rPr lang="ja-JP" altLang="en-US" sz="1100" b="1" dirty="0"/>
              <a:t>〇急なときにお願いできないかなぁ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647393" y="3473698"/>
            <a:ext cx="2472904" cy="1123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i="1" u="sng" dirty="0">
                <a:solidFill>
                  <a:srgbClr val="0070C0"/>
                </a:solidFill>
              </a:rPr>
              <a:t>①通いサービス</a:t>
            </a:r>
          </a:p>
          <a:p>
            <a:pPr algn="ctr"/>
            <a:r>
              <a:rPr kumimoji="1" lang="ja-JP" altLang="en-US" sz="1400" b="1" i="1" u="sng" dirty="0">
                <a:solidFill>
                  <a:srgbClr val="FF0000"/>
                </a:solidFill>
              </a:rPr>
              <a:t>②宿泊サービス</a:t>
            </a:r>
          </a:p>
          <a:p>
            <a:pPr algn="ctr"/>
            <a:r>
              <a:rPr lang="ja-JP" altLang="en-US" sz="1400" b="1" i="1" u="sng" dirty="0">
                <a:solidFill>
                  <a:srgbClr val="00A249"/>
                </a:solidFill>
              </a:rPr>
              <a:t>③</a:t>
            </a:r>
            <a:r>
              <a:rPr kumimoji="1" lang="ja-JP" altLang="en-US" sz="1400" b="1" i="1" u="sng" dirty="0">
                <a:solidFill>
                  <a:srgbClr val="00A249"/>
                </a:solidFill>
              </a:rPr>
              <a:t>訪問サービス</a:t>
            </a:r>
          </a:p>
          <a:p>
            <a:pPr algn="ctr"/>
            <a:r>
              <a:rPr lang="ja-JP" altLang="en-US" sz="1400" dirty="0">
                <a:latin typeface="AR丸ゴシック体M04" panose="020F0609000000000000" pitchFamily="49" charset="-128"/>
                <a:ea typeface="AR丸ゴシック体M04" panose="020F0609000000000000" pitchFamily="49" charset="-128"/>
              </a:rPr>
              <a:t>　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の３つの介護サービスで</a:t>
            </a:r>
          </a:p>
          <a:p>
            <a:pPr algn="ctr"/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自宅暮らしをサポート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562601" y="4735342"/>
            <a:ext cx="266194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/>
              <a:t>※</a:t>
            </a:r>
            <a:r>
              <a:rPr kumimoji="1" lang="ja-JP" altLang="en-US" sz="1100" dirty="0"/>
              <a:t>住宅型有料老人ホーム併設</a:t>
            </a:r>
          </a:p>
          <a:p>
            <a:r>
              <a:rPr kumimoji="1" lang="en-US" altLang="ja-JP" sz="1100" dirty="0"/>
              <a:t>※</a:t>
            </a:r>
            <a:r>
              <a:rPr kumimoji="1" lang="ja-JP" altLang="en-US" sz="1100" dirty="0"/>
              <a:t>居宅療養管理指導、</a:t>
            </a:r>
            <a:r>
              <a:rPr lang="ja-JP" altLang="en-US" sz="1100" dirty="0"/>
              <a:t>訪問看護、福祉　　</a:t>
            </a:r>
          </a:p>
          <a:p>
            <a:r>
              <a:rPr lang="ja-JP" altLang="en-US" sz="1100" dirty="0"/>
              <a:t>　用具レンタルなどと組み合わせることが　</a:t>
            </a:r>
          </a:p>
          <a:p>
            <a:r>
              <a:rPr lang="ja-JP" altLang="en-US" sz="1100" dirty="0"/>
              <a:t>　できます。</a:t>
            </a:r>
          </a:p>
          <a:p>
            <a:r>
              <a:rPr lang="en-US" altLang="ja-JP" sz="1100" dirty="0"/>
              <a:t>※</a:t>
            </a:r>
            <a:r>
              <a:rPr lang="ja-JP" altLang="en-US" sz="1100" dirty="0"/>
              <a:t>協力医療機関　　</a:t>
            </a:r>
          </a:p>
          <a:p>
            <a:r>
              <a:rPr lang="ja-JP" altLang="en-US" sz="1100" dirty="0"/>
              <a:t>　　</a:t>
            </a:r>
            <a:r>
              <a:rPr lang="ja-JP" altLang="en-US" sz="1050" dirty="0"/>
              <a:t>ぶどうの木クリニック</a:t>
            </a:r>
            <a:endParaRPr lang="en-US" altLang="ja-JP" sz="1050" dirty="0"/>
          </a:p>
          <a:p>
            <a:r>
              <a:rPr lang="ja-JP" altLang="en-US" sz="1050" dirty="0"/>
              <a:t>　　横須賀病院</a:t>
            </a:r>
          </a:p>
          <a:p>
            <a:r>
              <a:rPr lang="ja-JP" altLang="en-US" sz="1050" dirty="0"/>
              <a:t>　　下平歯科医院</a:t>
            </a:r>
            <a:endParaRPr lang="ja-JP" altLang="en-US" sz="1200" dirty="0"/>
          </a:p>
          <a:p>
            <a:r>
              <a:rPr lang="en-US" altLang="ja-JP" sz="1100" dirty="0"/>
              <a:t>※</a:t>
            </a:r>
            <a:r>
              <a:rPr lang="ja-JP" altLang="en-US" sz="1100" dirty="0"/>
              <a:t>サービス事業者間で、個人情報を共有</a:t>
            </a:r>
          </a:p>
          <a:p>
            <a:r>
              <a:rPr lang="ja-JP" altLang="en-US" sz="1100" dirty="0"/>
              <a:t>　する場合には、ご本人又はご家族の同　</a:t>
            </a:r>
          </a:p>
          <a:p>
            <a:r>
              <a:rPr lang="ja-JP" altLang="en-US" sz="1100" dirty="0"/>
              <a:t>　意を得ます。</a:t>
            </a:r>
          </a:p>
          <a:p>
            <a:endParaRPr kumimoji="1" lang="ja-JP" altLang="en-US" sz="1100" dirty="0"/>
          </a:p>
        </p:txBody>
      </p:sp>
      <p:grpSp>
        <p:nvGrpSpPr>
          <p:cNvPr id="79" name="Group 3"/>
          <p:cNvGrpSpPr>
            <a:grpSpLocks/>
          </p:cNvGrpSpPr>
          <p:nvPr/>
        </p:nvGrpSpPr>
        <p:grpSpPr bwMode="auto">
          <a:xfrm>
            <a:off x="3468418" y="2585224"/>
            <a:ext cx="2295036" cy="2592281"/>
            <a:chOff x="1870" y="11257"/>
            <a:chExt cx="4516" cy="4356"/>
          </a:xfrm>
        </p:grpSpPr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1870" y="12412"/>
              <a:ext cx="4422" cy="113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4972" y="11257"/>
              <a:ext cx="159" cy="3982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2" name="Picture 6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12" y="12172"/>
              <a:ext cx="201" cy="567"/>
            </a:xfrm>
            <a:prstGeom prst="rect">
              <a:avLst/>
            </a:prstGeom>
            <a:noFill/>
          </p:spPr>
        </p:pic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1870" y="13205"/>
              <a:ext cx="3930" cy="97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1870" y="14244"/>
              <a:ext cx="4422" cy="11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Rectangle 10"/>
            <p:cNvSpPr>
              <a:spLocks noChangeArrowheads="1"/>
            </p:cNvSpPr>
            <p:nvPr/>
          </p:nvSpPr>
          <p:spPr bwMode="auto">
            <a:xfrm>
              <a:off x="1870" y="14813"/>
              <a:ext cx="4516" cy="264"/>
            </a:xfrm>
            <a:prstGeom prst="rect">
              <a:avLst/>
            </a:prstGeom>
            <a:solidFill>
              <a:srgbClr val="C0C0C0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87" name="Picture 11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069" y="13098"/>
              <a:ext cx="202" cy="567"/>
            </a:xfrm>
            <a:prstGeom prst="rect">
              <a:avLst/>
            </a:prstGeom>
            <a:noFill/>
          </p:spPr>
        </p:pic>
        <p:pic>
          <p:nvPicPr>
            <p:cNvPr id="89" name="Picture 13" descr="MCj043206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944" y="14687"/>
              <a:ext cx="201" cy="567"/>
            </a:xfrm>
            <a:prstGeom prst="rect">
              <a:avLst/>
            </a:prstGeom>
            <a:noFill/>
          </p:spPr>
        </p:pic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2965" y="14728"/>
              <a:ext cx="1440" cy="56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国道</a:t>
              </a:r>
              <a:r>
                <a:rPr kumimoji="1" lang="en-US" alt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34</a:t>
              </a:r>
              <a:r>
                <a:rPr kumimoji="1" lang="ja-JP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Ｐゴシック" pitchFamily="50" charset="-128"/>
                  <a:ea typeface="ＭＳ 明朝" pitchFamily="17" charset="-128"/>
                  <a:cs typeface="ＭＳ Ｐゴシック" pitchFamily="50" charset="-128"/>
                </a:rPr>
                <a:t>号線</a:t>
              </a:r>
              <a:endParaRPr kumimoji="1" 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95" name="Rectangle 20"/>
            <p:cNvSpPr>
              <a:spLocks noChangeArrowheads="1"/>
            </p:cNvSpPr>
            <p:nvPr/>
          </p:nvSpPr>
          <p:spPr bwMode="auto">
            <a:xfrm>
              <a:off x="4439" y="15160"/>
              <a:ext cx="1361" cy="45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sz="1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itchFamily="49" charset="-128"/>
                  <a:ea typeface="ＭＳ ゴシック" pitchFamily="49" charset="-128"/>
                  <a:cs typeface="ＭＳ Ｐゴシック" pitchFamily="50" charset="-128"/>
                </a:rPr>
                <a:t>医大入口</a:t>
              </a:r>
              <a:endParaRPr kumimoji="1" lang="ja-JP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65954" y="548680"/>
            <a:ext cx="24481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まちのホーム</a:t>
            </a:r>
          </a:p>
          <a:p>
            <a:pPr algn="ctr"/>
            <a:r>
              <a:rPr kumimoji="1" lang="ja-JP" altLang="en-US" sz="3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医　大　前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0206" y="5177505"/>
            <a:ext cx="19912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b="1" dirty="0"/>
              <a:t>介護保険事業所</a:t>
            </a:r>
            <a:endParaRPr kumimoji="1" lang="ja-JP" altLang="en-US" sz="20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280327" y="3743168"/>
            <a:ext cx="8322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dirty="0"/>
              <a:t>エネオス</a:t>
            </a:r>
            <a:r>
              <a:rPr kumimoji="1" lang="ja-JP" altLang="en-US" sz="1050" dirty="0"/>
              <a:t>●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363714" y="4158968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鍋島小●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717015" y="3322174"/>
            <a:ext cx="7232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/>
              <a:t>鍋島三丁目信号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363853" y="3306193"/>
            <a:ext cx="8435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●マックス</a:t>
            </a:r>
            <a:endParaRPr lang="ja-JP" altLang="en-US" sz="1050" dirty="0"/>
          </a:p>
          <a:p>
            <a:r>
              <a:rPr kumimoji="1" lang="ja-JP" altLang="en-US" sz="1050" dirty="0"/>
              <a:t>　　バリュー</a:t>
            </a:r>
          </a:p>
        </p:txBody>
      </p:sp>
      <p:sp>
        <p:nvSpPr>
          <p:cNvPr id="63" name="Rectangle 4"/>
          <p:cNvSpPr>
            <a:spLocks noChangeArrowheads="1"/>
          </p:cNvSpPr>
          <p:nvPr/>
        </p:nvSpPr>
        <p:spPr bwMode="auto">
          <a:xfrm>
            <a:off x="3468418" y="2811766"/>
            <a:ext cx="2247265" cy="67247"/>
          </a:xfrm>
          <a:prstGeom prst="rect">
            <a:avLst/>
          </a:prstGeom>
          <a:solidFill>
            <a:srgbClr val="C0C0C0"/>
          </a:solidFill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017203" y="2366367"/>
            <a:ext cx="8579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●佐賀大学</a:t>
            </a:r>
          </a:p>
          <a:p>
            <a:r>
              <a:rPr lang="ja-JP" altLang="en-US" sz="1050" dirty="0"/>
              <a:t>　　医学部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4434199" y="3040897"/>
            <a:ext cx="157851" cy="2055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517961" y="2868560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ｺｺ</a:t>
            </a:r>
          </a:p>
        </p:txBody>
      </p:sp>
      <p:pic>
        <p:nvPicPr>
          <p:cNvPr id="67" name="Picture 4" descr="パンフ用ホテル外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0261" y="166861"/>
            <a:ext cx="25924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テキスト ボックス 28"/>
          <p:cNvSpPr txBox="1"/>
          <p:nvPr/>
        </p:nvSpPr>
        <p:spPr>
          <a:xfrm>
            <a:off x="3529945" y="1995984"/>
            <a:ext cx="21130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鍋島ｼｪｽ総合福祉ﾋﾞﾙﾄﾊｰﾓﾆｰ</a:t>
            </a:r>
            <a:r>
              <a:rPr kumimoji="1" lang="en-US" altLang="ja-JP" sz="1100" dirty="0"/>
              <a:t>4F</a:t>
            </a:r>
            <a:endParaRPr kumimoji="1" lang="ja-JP" altLang="en-US" sz="1100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-50473" y="5586332"/>
            <a:ext cx="2868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dirty="0">
                <a:solidFill>
                  <a:srgbClr val="FF0000"/>
                </a:solidFill>
              </a:rPr>
              <a:t>☎</a:t>
            </a:r>
            <a:r>
              <a:rPr lang="ja-JP" altLang="en-US" dirty="0">
                <a:solidFill>
                  <a:srgbClr val="FF0000"/>
                </a:solidFill>
              </a:rPr>
              <a:t>（０９５２）</a:t>
            </a:r>
            <a:r>
              <a:rPr lang="ja-JP" altLang="en-US" sz="2400" dirty="0">
                <a:solidFill>
                  <a:srgbClr val="FF0000"/>
                </a:solidFill>
              </a:rPr>
              <a:t>３６－６１１３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介護保険の短期入所生活介護（ショートステイ）を紹介します… | ナイスシニアチャンネル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61" y="2085168"/>
            <a:ext cx="1935900" cy="14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77" y="6093600"/>
            <a:ext cx="639350" cy="63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2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53349" y="475857"/>
            <a:ext cx="2885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まちのホーム </a:t>
            </a:r>
            <a:endParaRPr kumimoji="1" lang="ja-JP" altLang="en-US" sz="4800" dirty="0">
              <a:solidFill>
                <a:srgbClr val="0070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0649" y="75747"/>
            <a:ext cx="5161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rgbClr val="0070C0"/>
                </a:solidFill>
              </a:rPr>
              <a:t>介護保険事業所　小規模多機能型居宅介護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842869" y="401535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dirty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医大前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69748" y="1192268"/>
            <a:ext cx="7340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AR P丸ゴシック体M04" pitchFamily="50" charset="-128"/>
                <a:ea typeface="AR P丸ゴシック体M04" pitchFamily="50" charset="-128"/>
              </a:rPr>
              <a:t>～まちの近所の介護事業所　地域の暮らしに上手にご活用ください～</a:t>
            </a:r>
          </a:p>
        </p:txBody>
      </p:sp>
      <p:sp>
        <p:nvSpPr>
          <p:cNvPr id="8" name="円/楕円 7"/>
          <p:cNvSpPr/>
          <p:nvPr/>
        </p:nvSpPr>
        <p:spPr>
          <a:xfrm>
            <a:off x="306510" y="1559273"/>
            <a:ext cx="2528664" cy="50405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定期的に通いで</a:t>
            </a:r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3012432" y="1585927"/>
            <a:ext cx="2777432" cy="48830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短期・長期宿泊で</a:t>
            </a:r>
          </a:p>
        </p:txBody>
      </p:sp>
      <p:sp>
        <p:nvSpPr>
          <p:cNvPr id="10" name="円/楕円 9"/>
          <p:cNvSpPr/>
          <p:nvPr/>
        </p:nvSpPr>
        <p:spPr>
          <a:xfrm>
            <a:off x="5925436" y="1583199"/>
            <a:ext cx="2736304" cy="49376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自宅にお伺いして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1619" y="2133609"/>
            <a:ext cx="2193229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00" b="1" dirty="0"/>
              <a:t>◎その人の希望の時間で</a:t>
            </a:r>
          </a:p>
          <a:p>
            <a:r>
              <a:rPr lang="ja-JP" altLang="en-US" sz="1400" b="1" dirty="0"/>
              <a:t>◎食事や入浴だけでも可</a:t>
            </a:r>
            <a:endParaRPr kumimoji="1" lang="ja-JP" altLang="en-US" sz="1400" b="1" dirty="0"/>
          </a:p>
          <a:p>
            <a:r>
              <a:rPr lang="ja-JP" altLang="en-US" sz="1400" b="1" dirty="0"/>
              <a:t>◎送迎サービス</a:t>
            </a:r>
          </a:p>
          <a:p>
            <a:r>
              <a:rPr kumimoji="1" lang="ja-JP" altLang="en-US" sz="1400" b="1" dirty="0"/>
              <a:t>◎家族送迎なら時間自由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53424" y="2147238"/>
            <a:ext cx="3064991" cy="95410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◎お近くの方は面会も楽です</a:t>
            </a:r>
          </a:p>
          <a:p>
            <a:r>
              <a:rPr lang="ja-JP" altLang="en-US" sz="1400" b="1" dirty="0"/>
              <a:t>◎必要に応じ一時帰宅を支援します</a:t>
            </a:r>
          </a:p>
          <a:p>
            <a:r>
              <a:rPr lang="ja-JP" altLang="en-US" sz="1400" b="1" dirty="0"/>
              <a:t>◎宿泊を上手に使って、地域や住まい</a:t>
            </a:r>
          </a:p>
          <a:p>
            <a:r>
              <a:rPr lang="ja-JP" altLang="en-US" sz="1400" b="1" dirty="0"/>
              <a:t>　といつまでも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56176" y="2147239"/>
            <a:ext cx="2304580" cy="954107"/>
          </a:xfrm>
          <a:prstGeom prst="rect">
            <a:avLst/>
          </a:prstGeom>
          <a:noFill/>
          <a:ln w="3810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◎安否確認の訪問</a:t>
            </a:r>
          </a:p>
          <a:p>
            <a:r>
              <a:rPr lang="ja-JP" altLang="en-US" sz="1400" b="1" dirty="0"/>
              <a:t>◎介助（短時間）</a:t>
            </a:r>
          </a:p>
          <a:p>
            <a:r>
              <a:rPr lang="ja-JP" altLang="en-US" sz="1400" b="1" dirty="0"/>
              <a:t>◎ちょっとした生活支援</a:t>
            </a:r>
          </a:p>
          <a:p>
            <a:r>
              <a:rPr lang="ja-JP" altLang="en-US" sz="1400" b="1" dirty="0"/>
              <a:t>◎電話連絡</a:t>
            </a:r>
            <a:endParaRPr kumimoji="1" lang="ja-JP" altLang="en-US" sz="1400" b="1" dirty="0"/>
          </a:p>
        </p:txBody>
      </p:sp>
      <p:sp>
        <p:nvSpPr>
          <p:cNvPr id="14" name="円/楕円 13"/>
          <p:cNvSpPr/>
          <p:nvPr/>
        </p:nvSpPr>
        <p:spPr>
          <a:xfrm>
            <a:off x="7525141" y="35571"/>
            <a:ext cx="1465510" cy="986664"/>
          </a:xfrm>
          <a:prstGeom prst="ellipse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547254" y="232856"/>
            <a:ext cx="13468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お近くの</a:t>
            </a:r>
            <a:r>
              <a:rPr lang="ja-JP" altLang="en-US" sz="2000" dirty="0"/>
              <a:t>方</a:t>
            </a:r>
          </a:p>
          <a:p>
            <a:r>
              <a:rPr lang="ja-JP" altLang="en-US" sz="2000" dirty="0"/>
              <a:t>     歓迎</a:t>
            </a:r>
            <a:r>
              <a:rPr lang="en-US" altLang="ja-JP" sz="2000" dirty="0"/>
              <a:t>!!</a:t>
            </a:r>
            <a:endParaRPr lang="ja-JP" altLang="en-US" sz="20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205589" y="5405685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　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68358" y="69365"/>
            <a:ext cx="5041199" cy="400110"/>
          </a:xfrm>
          <a:prstGeom prst="roundRect">
            <a:avLst/>
          </a:prstGeom>
          <a:noFill/>
          <a:ln>
            <a:solidFill>
              <a:srgbClr val="00A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-38422" y="6431159"/>
            <a:ext cx="930895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【</a:t>
            </a:r>
            <a:r>
              <a:rPr lang="ja-JP" altLang="en-US" sz="1100" b="1" dirty="0"/>
              <a:t>別途費用・非課税</a:t>
            </a:r>
            <a:r>
              <a:rPr lang="en-US" altLang="ja-JP" sz="1100" dirty="0"/>
              <a:t>】</a:t>
            </a:r>
            <a:r>
              <a:rPr lang="ja-JP" altLang="en-US" sz="1100" dirty="0"/>
              <a:t>　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・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食事（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朝食４００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円・昼食５２０円・夕食５２０円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）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　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１，４４０円／日　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４３，２００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／３０日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　・</a:t>
            </a:r>
            <a:r>
              <a:rPr lang="ja-JP" altLang="en-US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宿泊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  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1,420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円／一泊 　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en-US" altLang="ja-JP" sz="12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42,600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30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日</a:t>
            </a:r>
            <a:endParaRPr lang="en-US" altLang="ja-JP" sz="1050" dirty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　　　　　　　　　　　　　　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  ・おやつ </a:t>
            </a:r>
            <a:r>
              <a:rPr lang="en-US" altLang="ja-JP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100</a:t>
            </a:r>
            <a:r>
              <a:rPr lang="ja-JP" altLang="en-US" sz="110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円／回（税別）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　　　　　</a:t>
            </a:r>
            <a:r>
              <a:rPr lang="en-US" altLang="ja-JP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※</a:t>
            </a:r>
            <a:r>
              <a:rPr lang="ja-JP" altLang="en-US" sz="1050" dirty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医療費・薬代・オツム代等は別となります</a:t>
            </a:r>
            <a:r>
              <a:rPr lang="ja-JP" altLang="en-US" sz="1050" dirty="0"/>
              <a:t>。　　　　　　　　　　</a:t>
            </a:r>
            <a:endParaRPr lang="en-US" altLang="ja-JP" sz="1050" dirty="0"/>
          </a:p>
        </p:txBody>
      </p:sp>
      <p:graphicFrame>
        <p:nvGraphicFramePr>
          <p:cNvPr id="35" name="表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189090"/>
              </p:ext>
            </p:extLst>
          </p:nvPr>
        </p:nvGraphicFramePr>
        <p:xfrm>
          <a:off x="89649" y="3206288"/>
          <a:ext cx="4665918" cy="32385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081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9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2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介護度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通常料金（</a:t>
                      </a: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割負担）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併設老人ホーム入居の方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4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　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3,450</a:t>
                      </a:r>
                      <a:r>
                        <a:rPr kumimoji="1" lang="ja-JP" altLang="en-US" sz="1600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3,109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31316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　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6,972</a:t>
                      </a:r>
                      <a:r>
                        <a:rPr kumimoji="1" lang="ja-JP" altLang="en-US" sz="1600" dirty="0"/>
                        <a:t>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6,281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69453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10,458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9,423</a:t>
                      </a:r>
                      <a:r>
                        <a:rPr kumimoji="1" lang="ja-JP" altLang="en-US" sz="14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15,370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13,849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22,359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20,144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24,677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20,233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　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27,207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24,516</a:t>
                      </a:r>
                      <a:r>
                        <a:rPr kumimoji="1" lang="ja-JP" altLang="en-US" sz="14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2369">
                <a:tc gridSpan="3">
                  <a:txBody>
                    <a:bodyPr/>
                    <a:lstStyle/>
                    <a:p>
                      <a:r>
                        <a:rPr kumimoji="1" lang="en-US" altLang="ja-JP" sz="1050" dirty="0"/>
                        <a:t>【</a:t>
                      </a:r>
                      <a:r>
                        <a:rPr kumimoji="1" lang="ja-JP" altLang="en-US" sz="1050" dirty="0"/>
                        <a:t>加算</a:t>
                      </a:r>
                      <a:r>
                        <a:rPr kumimoji="1" lang="en-US" altLang="ja-JP" sz="1050" dirty="0"/>
                        <a:t>】</a:t>
                      </a:r>
                    </a:p>
                    <a:p>
                      <a:r>
                        <a:rPr lang="ja-JP" altLang="en-US" sz="900" b="1" dirty="0"/>
                        <a:t>◆</a:t>
                      </a:r>
                      <a:r>
                        <a:rPr kumimoji="1" lang="ja-JP" altLang="en-US" sz="900" b="1" dirty="0"/>
                        <a:t>初期加算　</a:t>
                      </a:r>
                      <a:r>
                        <a:rPr kumimoji="1" lang="en-US" altLang="ja-JP" sz="900" b="1" dirty="0"/>
                        <a:t>30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日</a:t>
                      </a:r>
                      <a:r>
                        <a:rPr kumimoji="1" lang="ja-JP" altLang="en-US" sz="900" b="1" baseline="0" dirty="0"/>
                        <a:t>  </a:t>
                      </a:r>
                      <a:r>
                        <a:rPr lang="ja-JP" altLang="en-US" sz="900" b="1" dirty="0"/>
                        <a:t>◆認知症加算　</a:t>
                      </a:r>
                      <a:r>
                        <a:rPr lang="en-US" altLang="ja-JP" sz="900" b="1" dirty="0"/>
                        <a:t>920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890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760</a:t>
                      </a:r>
                      <a:r>
                        <a:rPr lang="ja-JP" altLang="en-US" sz="900" b="1" dirty="0"/>
                        <a:t>単位・</a:t>
                      </a:r>
                      <a:r>
                        <a:rPr lang="en-US" altLang="ja-JP" sz="900" b="1" dirty="0"/>
                        <a:t>460</a:t>
                      </a:r>
                      <a:r>
                        <a:rPr lang="ja-JP" altLang="en-US" sz="900" b="1" dirty="0"/>
                        <a:t>単位</a:t>
                      </a:r>
                      <a:r>
                        <a:rPr lang="en-US" altLang="ja-JP" sz="900" b="1" dirty="0"/>
                        <a:t>/</a:t>
                      </a:r>
                      <a:r>
                        <a:rPr lang="ja-JP" altLang="en-US" sz="900" b="1" dirty="0"/>
                        <a:t>月のいずれか</a:t>
                      </a:r>
                    </a:p>
                    <a:p>
                      <a:r>
                        <a:rPr lang="ja-JP" altLang="en-US" sz="900" b="1" dirty="0"/>
                        <a:t>◆看護職配置加算　</a:t>
                      </a:r>
                      <a:r>
                        <a:rPr lang="en-US" altLang="ja-JP" sz="900" b="1" dirty="0"/>
                        <a:t>900</a:t>
                      </a:r>
                      <a:r>
                        <a:rPr lang="ja-JP" altLang="en-US" sz="900" b="1" dirty="0"/>
                        <a:t>単位又は</a:t>
                      </a:r>
                      <a:r>
                        <a:rPr lang="en-US" altLang="ja-JP" sz="900" b="1" dirty="0"/>
                        <a:t>700</a:t>
                      </a:r>
                      <a:r>
                        <a:rPr lang="ja-JP" altLang="en-US" sz="900" b="1" dirty="0"/>
                        <a:t>単位</a:t>
                      </a:r>
                      <a:r>
                        <a:rPr lang="en-US" altLang="ja-JP" sz="900" b="1" dirty="0"/>
                        <a:t>/</a:t>
                      </a:r>
                      <a:r>
                        <a:rPr lang="ja-JP" altLang="en-US" sz="900" b="1" dirty="0"/>
                        <a:t>月  </a:t>
                      </a:r>
                      <a:r>
                        <a:rPr kumimoji="1" lang="ja-JP" altLang="en-US" sz="900" b="1" dirty="0"/>
                        <a:t>◆総合ﾏﾈｼﾞﾒﾝﾄ体制強化加算　</a:t>
                      </a:r>
                      <a:r>
                        <a:rPr kumimoji="1" lang="en-US" altLang="ja-JP" sz="900" b="1" dirty="0"/>
                        <a:t>1,200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月</a:t>
                      </a:r>
                      <a:endParaRPr kumimoji="1" lang="en-US" altLang="ja-JP" sz="900" b="1" dirty="0"/>
                    </a:p>
                    <a:p>
                      <a:r>
                        <a:rPr kumimoji="1" lang="ja-JP" altLang="en-US" sz="900" b="1" baseline="0" dirty="0"/>
                        <a:t>又は</a:t>
                      </a:r>
                      <a:r>
                        <a:rPr kumimoji="1" lang="en-US" altLang="ja-JP" sz="900" b="1" baseline="0" dirty="0"/>
                        <a:t>800</a:t>
                      </a:r>
                      <a:r>
                        <a:rPr kumimoji="1" lang="ja-JP" altLang="en-US" sz="900" b="1" baseline="0" dirty="0"/>
                        <a:t>単位　  </a:t>
                      </a:r>
                      <a:r>
                        <a:rPr lang="ja-JP" altLang="en-US" sz="900" b="1" dirty="0"/>
                        <a:t>◆介護職員等処遇改善加算（法定の定められた</a:t>
                      </a:r>
                      <a:r>
                        <a:rPr kumimoji="1" lang="ja-JP" altLang="en-US" sz="900" b="1" dirty="0"/>
                        <a:t>単位数で加算　</a:t>
                      </a:r>
                      <a:r>
                        <a:rPr kumimoji="1" lang="en-US" altLang="ja-JP" sz="900" b="1" dirty="0"/>
                        <a:t>10.6</a:t>
                      </a:r>
                      <a:r>
                        <a:rPr kumimoji="1" lang="ja-JP" altLang="en-US" sz="900" b="1" dirty="0"/>
                        <a:t>～</a:t>
                      </a:r>
                      <a:r>
                        <a:rPr kumimoji="1" lang="en-US" altLang="ja-JP" sz="900" b="1" dirty="0"/>
                        <a:t>14.9</a:t>
                      </a:r>
                      <a:r>
                        <a:rPr kumimoji="1" lang="ja-JP" altLang="en-US" sz="900" b="1" dirty="0"/>
                        <a:t>％　</a:t>
                      </a:r>
                      <a:r>
                        <a:rPr lang="ja-JP" altLang="en-US" sz="900" b="1" dirty="0"/>
                        <a:t>◆</a:t>
                      </a:r>
                      <a:r>
                        <a:rPr kumimoji="1" lang="ja-JP" altLang="en-US" sz="900" b="1" dirty="0"/>
                        <a:t>その他、生産性向向上推進体制加算　</a:t>
                      </a:r>
                      <a:r>
                        <a:rPr kumimoji="1" lang="en-US" altLang="ja-JP" sz="900" b="1" dirty="0"/>
                        <a:t>100</a:t>
                      </a:r>
                      <a:r>
                        <a:rPr kumimoji="1" lang="ja-JP" altLang="en-US" sz="900" b="1" dirty="0"/>
                        <a:t>単位又は</a:t>
                      </a:r>
                      <a:r>
                        <a:rPr kumimoji="1" lang="en-US" altLang="ja-JP" sz="900" b="1" dirty="0"/>
                        <a:t>10</a:t>
                      </a:r>
                      <a:r>
                        <a:rPr kumimoji="1" lang="ja-JP" altLang="en-US" sz="900" b="1" dirty="0"/>
                        <a:t>単位</a:t>
                      </a:r>
                      <a:r>
                        <a:rPr kumimoji="1" lang="en-US" altLang="ja-JP" sz="900" b="1" dirty="0"/>
                        <a:t>/</a:t>
                      </a:r>
                      <a:r>
                        <a:rPr kumimoji="1" lang="ja-JP" altLang="en-US" sz="900" b="1" dirty="0"/>
                        <a:t>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" name="表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602004"/>
              </p:ext>
            </p:extLst>
          </p:nvPr>
        </p:nvGraphicFramePr>
        <p:xfrm>
          <a:off x="5694970" y="4032596"/>
          <a:ext cx="2520280" cy="21717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/>
                        <a:t>介護度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/>
                        <a:t>1</a:t>
                      </a:r>
                      <a:r>
                        <a:rPr kumimoji="1" lang="ja-JP" altLang="en-US" sz="1050" dirty="0"/>
                        <a:t>割負担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 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424</a:t>
                      </a:r>
                      <a:r>
                        <a:rPr kumimoji="1" lang="ja-JP" altLang="en-US" sz="12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01543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要支援 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531</a:t>
                      </a:r>
                      <a:r>
                        <a:rPr kumimoji="1" lang="ja-JP" altLang="en-US" sz="1200" dirty="0"/>
                        <a:t>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60198"/>
                  </a:ext>
                </a:extLst>
              </a:tr>
              <a:tr h="209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en-US" altLang="ja-JP" sz="1100" baseline="0" dirty="0"/>
                        <a:t> 1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572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2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640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6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3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709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3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</a:t>
                      </a:r>
                      <a:r>
                        <a:rPr kumimoji="1" lang="ja-JP" altLang="en-US" sz="1100" baseline="0" dirty="0"/>
                        <a:t> </a:t>
                      </a:r>
                      <a:r>
                        <a:rPr kumimoji="1" lang="en-US" altLang="ja-JP" sz="1100" baseline="0" dirty="0"/>
                        <a:t>4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777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0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要介護 </a:t>
                      </a:r>
                      <a:r>
                        <a:rPr kumimoji="1" lang="en-US" altLang="ja-JP" sz="1100" dirty="0"/>
                        <a:t>5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843</a:t>
                      </a:r>
                      <a:r>
                        <a:rPr kumimoji="1" lang="ja-JP" altLang="en-US" sz="1200" dirty="0"/>
                        <a:t>円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" name="テキスト ボックス 37"/>
          <p:cNvSpPr txBox="1"/>
          <p:nvPr/>
        </p:nvSpPr>
        <p:spPr>
          <a:xfrm>
            <a:off x="4932040" y="3334616"/>
            <a:ext cx="4177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dirty="0"/>
              <a:t>【</a:t>
            </a:r>
            <a:r>
              <a:rPr lang="ja-JP" altLang="en-US" sz="1200" dirty="0"/>
              <a:t>外部のケアマネージャーの方へ</a:t>
            </a:r>
            <a:r>
              <a:rPr lang="en-US" altLang="ja-JP" sz="1200" dirty="0"/>
              <a:t>】</a:t>
            </a:r>
          </a:p>
          <a:p>
            <a:pPr algn="ctr"/>
            <a:r>
              <a:rPr kumimoji="1" lang="ja-JP" altLang="en-US" sz="1200" dirty="0"/>
              <a:t>宿泊室の空室時にショートステイ（短期利用）が利用できます。</a:t>
            </a:r>
          </a:p>
          <a:p>
            <a:pPr algn="ctr"/>
            <a:r>
              <a:rPr lang="ja-JP" altLang="en-US" sz="1200" dirty="0"/>
              <a:t>緊急時等にご相談・ご予約ください。</a:t>
            </a:r>
            <a:endParaRPr kumimoji="1" lang="ja-JP" altLang="en-US" sz="1200" dirty="0"/>
          </a:p>
          <a:p>
            <a:pPr algn="ctr"/>
            <a:endParaRPr kumimoji="1" lang="ja-JP" altLang="en-US" sz="1200" dirty="0"/>
          </a:p>
        </p:txBody>
      </p:sp>
      <p:pic>
        <p:nvPicPr>
          <p:cNvPr id="1026" name="Picture 2" descr="介護保険の短期入所生活介護（ショートステイ）を紹介します… | ナイスシニアチャンネル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00" y="83618"/>
            <a:ext cx="1465510" cy="110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4932040" y="3246366"/>
            <a:ext cx="4122311" cy="3156562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142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636</Words>
  <Application>Microsoft Office PowerPoint</Application>
  <PresentationFormat>画面に合わせる (4:3)</PresentationFormat>
  <Paragraphs>120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AR Pゴシック体M</vt:lpstr>
      <vt:lpstr>AR PハイカラＰＯＰ体H</vt:lpstr>
      <vt:lpstr>AR P丸ゴシック体M04</vt:lpstr>
      <vt:lpstr>AR丸ゴシック体M04</vt:lpstr>
      <vt:lpstr>HGP創英角ﾎﾟｯﾌﾟ体</vt:lpstr>
      <vt:lpstr>HG丸ｺﾞｼｯｸM-PRO</vt:lpstr>
      <vt:lpstr>ＭＳ Ｐゴシック</vt:lpstr>
      <vt:lpstr>ＭＳ 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ふくしの家</dc:creator>
  <cp:lastModifiedBy>正文 横尾</cp:lastModifiedBy>
  <cp:revision>115</cp:revision>
  <cp:lastPrinted>2022-10-16T00:26:30Z</cp:lastPrinted>
  <dcterms:created xsi:type="dcterms:W3CDTF">2013-11-17T02:20:18Z</dcterms:created>
  <dcterms:modified xsi:type="dcterms:W3CDTF">2024-11-07T04:06:36Z</dcterms:modified>
</cp:coreProperties>
</file>